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7" r:id="rId7"/>
    <p:sldId id="261" r:id="rId8"/>
    <p:sldId id="262" r:id="rId9"/>
    <p:sldId id="26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6CD"/>
    <a:srgbClr val="30A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30815-5028-4226-890F-0F307E8D51FB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62331-5BC1-4CDF-AFD5-7B36371FE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147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arge, sitting, white, numbers">
            <a:extLst>
              <a:ext uri="{FF2B5EF4-FFF2-40B4-BE49-F238E27FC236}">
                <a16:creationId xmlns:a16="http://schemas.microsoft.com/office/drawing/2014/main" id="{AE574CA7-F16D-4EAD-803E-089F4FC40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753A7-9D88-4885-9EFC-2728DEC8A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8557" y="1122363"/>
            <a:ext cx="5315243" cy="2306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31B8F-69DE-49CD-A275-2F560AC3D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8557" y="3623140"/>
            <a:ext cx="5315243" cy="172258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8106-E471-4ED1-8C29-A5713302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408F9-4E7E-4611-A08F-3268632BC39F}" type="datetime1">
              <a:rPr lang="en-GB" smtClean="0"/>
              <a:t>10/11/2020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6FF6E-4710-46B0-82BA-0CF39BEA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Lavinia Saccoccio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C4635-CD11-4804-9B45-DB6427B7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71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157E-2D4B-43C4-BD13-6F707A33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ED247-360C-41A5-BB22-C3FE4402E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E3B97-7279-49F1-80C5-5DECEAEB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FA11-D515-4D09-AC7F-20FDD08B641E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45A4-24A5-44D6-B828-27DB469D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885B5-D407-4ADF-8069-066B3753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0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D426B-FFB7-4F25-B09D-72DBE8D18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955D1-A283-4BDD-B47C-39F2F8A76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1A4CD-C48B-4E02-B13C-5D2F5E79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2982D-9D17-4B38-AC58-F647BDF3E9D1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2DB24-6DA4-4971-A6C3-78166EF9F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F5EF0-1F11-40CA-909F-158F51E1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02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2ACC-8129-4041-BDC3-47C300F9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DFCA-B236-452F-8629-D82540780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E81F4-224F-41F5-B15A-D39455CC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4EF6-340D-4C56-B47B-E038DD0B74B3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AE0DD-6212-464B-9240-C791AB42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Lavinia Saccoccio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6AB68-BDCA-44E4-98AE-EA2C193F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3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9285-0CF7-41AC-A4D2-C87D1FBD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D8940-8DF8-477F-BE27-D34FC52A3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34187-ECE1-4967-98E4-85F45650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4355-F5A7-45BD-9229-3374337B3441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F14AE-2B17-4762-A90B-8235A954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62F6B-E4DD-43D1-9C74-01495FBA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78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92DE-5F0C-4150-B024-9D8B7074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6550-3086-4840-B3BD-042DF4849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BAE8B-28CF-4C78-BB54-E306500B2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EAFB6-ACD8-4070-A437-2371FE27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4CD30-E3F9-4042-9343-6A9DA28B8A84}" type="datetime1">
              <a:rPr lang="en-GB" smtClean="0"/>
              <a:t>10/11/2020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3C830-E307-4721-BC42-108F1598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3E38-05F0-4673-A98C-878CC798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82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6F41-67D5-4EB6-A219-C933C4DD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4A307-98A3-4784-BC2C-DB041C358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69456-E126-4B05-8B0C-F5DDD06A4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74B1D-E62D-4A8E-BD27-1D297AD5A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7906A7-F0D8-4A2F-A944-8C163B427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757BC-B19C-4FE8-B7A0-57C7FD65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7985A-B43B-4C03-AE03-A7020C7B621B}" type="datetime1">
              <a:rPr lang="en-GB" smtClean="0"/>
              <a:t>10/11/2020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B1DE37-0B15-4A7F-91AE-317062DD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F837E-DF44-4F52-80D1-0A20E363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142B-3833-429F-9660-0529DC34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7458E-6D31-49A6-A84C-338417C30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B617-BD23-4C9C-B35E-76B03D96380C}" type="datetime1">
              <a:rPr lang="en-GB" smtClean="0"/>
              <a:t>10/11/2020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5C428-0F35-4614-B3C9-F3EE90D8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75C44-0289-4AED-8EF1-4F37CDDD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11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BD469-1802-498B-95FB-2E078CC5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61B0-27FC-435F-825A-5BD5EC6B6E70}" type="datetime1">
              <a:rPr lang="en-GB" smtClean="0"/>
              <a:t>10/11/2020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7D79B-1C0B-438C-9D26-9960F46C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469E-A9D8-497C-85BC-D2243FF4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11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527C-5350-431A-8E54-A08F5776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FA62-A82B-45B1-9B47-843775E9B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B78DC-16A4-4E7E-A698-A20466C5C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8563E-FE20-40C0-8EEC-44F34351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6098-0851-4E45-B4A7-DAAB0EEF194F}" type="datetime1">
              <a:rPr lang="en-GB" smtClean="0"/>
              <a:t>10/11/2020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6A1BD-347C-449C-9414-C7566021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2847E-7E79-426E-B8CB-C412842D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99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6FE4-2711-4007-8158-1EE17D1E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1223B-8DCD-4490-BA5A-3EA072F65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262C3-A304-4B24-97EE-71E57342A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FA0E1-C4FC-4DF0-9EA2-6B465CFF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A195-B301-4DE4-A4E3-D6B92814E80B}" type="datetime1">
              <a:rPr lang="en-GB" smtClean="0"/>
              <a:t>10/11/2020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189DA-2C58-40F9-912E-F3DD522C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9C87A-E0B5-4851-A0C3-8E1D9D3A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04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1">
                <a:lumMod val="5000"/>
                <a:lumOff val="95000"/>
              </a:schemeClr>
            </a:gs>
            <a:gs pos="74000">
              <a:srgbClr val="30A4B4">
                <a:alpha val="50000"/>
              </a:srgbClr>
            </a:gs>
            <a:gs pos="83000">
              <a:srgbClr val="30A4B4">
                <a:alpha val="55000"/>
              </a:srgbClr>
            </a:gs>
            <a:gs pos="100000">
              <a:srgbClr val="30A4B4">
                <a:alpha val="52000"/>
              </a:srgb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1CC7D-C84D-4749-862C-C6DAC786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DBE22-BBBB-46BB-AACB-6A053F31E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65EC5-7217-4CBF-9DA1-0CF01A8DF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5E92F-E158-4080-AE66-6A364618EF49}" type="datetime1">
              <a:rPr lang="en-GB" smtClean="0"/>
              <a:t>10/11/2020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AB151-F1AB-495A-9924-DA781C230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Lavinia Saccoccio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97046-5DC5-46C9-A7F5-6D91DE899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37470-8186-4553-B7C4-D2A1CF241F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25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arge, sitting, white, numbers">
            <a:extLst>
              <a:ext uri="{FF2B5EF4-FFF2-40B4-BE49-F238E27FC236}">
                <a16:creationId xmlns:a16="http://schemas.microsoft.com/office/drawing/2014/main" id="{0E598D59-3E3C-41C6-92FF-0750C5238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93D56-43B7-4A9E-9E43-DB8448F0C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994" y="1122363"/>
            <a:ext cx="5266006" cy="2306637"/>
          </a:xfrm>
          <a:solidFill>
            <a:srgbClr val="7EB6CD">
              <a:alpha val="50000"/>
            </a:srgbClr>
          </a:solidFill>
          <a:ln>
            <a:noFill/>
          </a:ln>
          <a:effectLst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1"/>
                </a:solidFill>
                <a:latin typeface="+mj-lt"/>
              </a:rPr>
              <a:t>Study of Lausanne’s venues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B2560-7339-43CD-8A52-DE34F2016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856" y="3602038"/>
            <a:ext cx="4879144" cy="1722584"/>
          </a:xfrm>
        </p:spPr>
        <p:txBody>
          <a:bodyPr/>
          <a:lstStyle/>
          <a:p>
            <a:r>
              <a:rPr lang="en-GB" dirty="0"/>
              <a:t>Lavinia Saccoccio</a:t>
            </a:r>
          </a:p>
        </p:txBody>
      </p:sp>
    </p:spTree>
    <p:extLst>
      <p:ext uri="{BB962C8B-B14F-4D97-AF65-F5344CB8AC3E}">
        <p14:creationId xmlns:p14="http://schemas.microsoft.com/office/powerpoint/2010/main" val="490101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F5EB-4B57-49B4-BD15-BE1F14FF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B8EDF-D6B8-4648-AA88-A3D7B07E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4EF6-340D-4C56-B47B-E038DD0B74B3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87D21-ACC0-40D8-9465-377397A0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D4ED5-B2DB-4377-9CE1-85046002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10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930F-5EC4-437B-B039-206331FCF60B}"/>
              </a:ext>
            </a:extLst>
          </p:cNvPr>
          <p:cNvSpPr txBox="1"/>
          <p:nvPr/>
        </p:nvSpPr>
        <p:spPr>
          <a:xfrm>
            <a:off x="379825" y="1690688"/>
            <a:ext cx="551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Map before clustering: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AFE0C-A892-4EA9-87B7-B861A9A2443D}"/>
              </a:ext>
            </a:extLst>
          </p:cNvPr>
          <p:cNvSpPr txBox="1"/>
          <p:nvPr/>
        </p:nvSpPr>
        <p:spPr>
          <a:xfrm>
            <a:off x="6182861" y="1690688"/>
            <a:ext cx="551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After clustering: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07930-C3F6-4008-94B7-E93234CBC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2" y="2270322"/>
            <a:ext cx="3330357" cy="4029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CF3F31-D961-4E0C-B322-2A64ED56D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161" y="2213908"/>
            <a:ext cx="3184115" cy="40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3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06CC-6FC5-4097-8A7D-62F5A043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8E3CC-F52B-4493-BC69-95C4DA189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20" y="1825625"/>
            <a:ext cx="9936480" cy="4351338"/>
          </a:xfrm>
        </p:spPr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Libraries used in the project</a:t>
            </a:r>
          </a:p>
          <a:p>
            <a:r>
              <a:rPr lang="en-GB" dirty="0"/>
              <a:t>How does k-Means work</a:t>
            </a:r>
          </a:p>
          <a:p>
            <a:r>
              <a:rPr lang="en-GB" dirty="0"/>
              <a:t>Algorithm :  </a:t>
            </a:r>
          </a:p>
          <a:p>
            <a:pPr lvl="1"/>
            <a:r>
              <a:rPr lang="en-GB" dirty="0"/>
              <a:t>Pre-processing and cleaning data</a:t>
            </a:r>
          </a:p>
          <a:p>
            <a:pPr lvl="1"/>
            <a:r>
              <a:rPr lang="en-GB" dirty="0"/>
              <a:t>One hot encoding</a:t>
            </a:r>
          </a:p>
          <a:p>
            <a:pPr lvl="1"/>
            <a:r>
              <a:rPr lang="en-GB" dirty="0"/>
              <a:t>Application of k-Means</a:t>
            </a:r>
          </a:p>
          <a:p>
            <a:r>
              <a:rPr lang="en-GB" dirty="0"/>
              <a:t>Conclusions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8B72-0501-4C96-AD95-39CDCEB4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2865-B390-4B77-BD5F-15290EC1F2AE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01340-9310-42C2-9B43-689EDA9F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A31FB-5362-46B6-94DE-42081F61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2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2584F-6070-400E-ADED-1E83D7F35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331"/>
            <a:ext cx="65333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4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4274C-1E07-426F-B3E3-8D85E456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2013-A377-4392-84CF-34A62761C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257800" cy="453072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idea is to analyse the city of Lausanne and create clusters of venues that are similar to each other.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First we scrape the venues and get the coordinates, then we clean and analyse the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300A-2AA5-452D-AAFB-C7BF66EBE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5744-305F-4DC2-ADB8-58CBC45391AF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62515-4433-4B94-8F9C-A0C7A631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66066"/>
            <a:ext cx="4114800" cy="365125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Lavinia Saccoccio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35039-2001-41C5-9640-B00C2A6C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743337-9E42-41F4-89BD-9C188623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29" y="873996"/>
            <a:ext cx="4223270" cy="51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6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8364-4671-4BDA-9FE3-283137D8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E06C2-1CFF-4628-B215-4B422F521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Json</a:t>
            </a:r>
            <a:r>
              <a:rPr lang="en-GB" dirty="0"/>
              <a:t>: to handle json files from scraping stage</a:t>
            </a:r>
          </a:p>
          <a:p>
            <a:r>
              <a:rPr lang="en-GB" b="1" dirty="0"/>
              <a:t>Pandas</a:t>
            </a:r>
            <a:r>
              <a:rPr lang="en-GB" dirty="0"/>
              <a:t>: library for data analysis</a:t>
            </a:r>
          </a:p>
          <a:p>
            <a:r>
              <a:rPr lang="en-GB" b="1" dirty="0"/>
              <a:t>K-means</a:t>
            </a:r>
            <a:r>
              <a:rPr lang="en-GB" dirty="0"/>
              <a:t> from </a:t>
            </a:r>
            <a:r>
              <a:rPr lang="en-GB" b="1" dirty="0"/>
              <a:t>Scikit Learn</a:t>
            </a:r>
            <a:r>
              <a:rPr lang="en-GB" dirty="0"/>
              <a:t>: for clustering stage</a:t>
            </a:r>
          </a:p>
          <a:p>
            <a:r>
              <a:rPr lang="en-GB" b="1" dirty="0"/>
              <a:t>NumPy</a:t>
            </a:r>
            <a:r>
              <a:rPr lang="en-GB" dirty="0"/>
              <a:t>: library to handle data in a vectorized manner</a:t>
            </a:r>
          </a:p>
          <a:p>
            <a:r>
              <a:rPr lang="en-GB" b="1" dirty="0"/>
              <a:t>Folium</a:t>
            </a:r>
            <a:r>
              <a:rPr lang="en-GB" dirty="0"/>
              <a:t>: map rendering library</a:t>
            </a:r>
          </a:p>
          <a:p>
            <a:r>
              <a:rPr lang="en-GB" b="1" dirty="0"/>
              <a:t>Matplotlib</a:t>
            </a:r>
            <a:r>
              <a:rPr lang="en-GB" dirty="0"/>
              <a:t>: for plots</a:t>
            </a:r>
          </a:p>
          <a:p>
            <a:r>
              <a:rPr lang="en-GB" b="1" dirty="0"/>
              <a:t>Requests</a:t>
            </a:r>
            <a:r>
              <a:rPr lang="en-GB" dirty="0"/>
              <a:t>: library to pull requests from the API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CC71D-3822-48A3-8D18-1825A34D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63A7-F6D8-4496-AA8C-E84877B471D6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2941E-F39B-4FE1-87E8-8382537C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EAD68-AB4D-4EFF-90D3-60F1812B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96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0F36-AF66-496E-8CE9-0FB33233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k-Means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F1BB-0CA1-451A-86D0-1FEF511DA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K-Means aims to partition </a:t>
            </a:r>
            <a:r>
              <a:rPr lang="en-GB" i="1" dirty="0"/>
              <a:t>n</a:t>
            </a:r>
            <a:r>
              <a:rPr lang="en-GB" dirty="0"/>
              <a:t> observations into </a:t>
            </a:r>
            <a:r>
              <a:rPr lang="en-GB" i="1" dirty="0"/>
              <a:t>k</a:t>
            </a:r>
            <a:r>
              <a:rPr lang="en-GB" dirty="0"/>
              <a:t> clusters in which each observation belongs to the cluster with the nearest mean (cluster </a:t>
            </a:r>
            <a:r>
              <a:rPr lang="en-GB" i="1" dirty="0"/>
              <a:t>centroid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K has to be initialised </a:t>
            </a:r>
          </a:p>
          <a:p>
            <a:r>
              <a:rPr lang="en-GB" dirty="0"/>
              <a:t>Each data point is assigned to its nearest centroid, based on the squared Euclidean distance (based on feature similarity)</a:t>
            </a:r>
          </a:p>
          <a:p>
            <a:r>
              <a:rPr lang="en-GB" dirty="0"/>
              <a:t>Used for anomaly detection, image compression, Segmentation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88910-5FAA-4CF3-908C-87279D0B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4EF6-340D-4C56-B47B-E038DD0B74B3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5B629-4272-4618-AC99-73F21CB5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F0741-AA23-4478-8634-E3F35F7B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8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C88A-7580-4C7A-8997-03990A3F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Algorithm: Foursquare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4ED3-D477-4780-A339-33273150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will send GET requests to the Foursquare API in order to get the venues data for the city of Lausanne: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 Build the URL, send the GET request and write the source code into a json file</a:t>
            </a:r>
          </a:p>
          <a:p>
            <a:r>
              <a:rPr lang="en-GB" dirty="0"/>
              <a:t>Repeat the scraping process to extract data from the json file: venue name, category, latitude and longitude</a:t>
            </a:r>
          </a:p>
          <a:p>
            <a:r>
              <a:rPr lang="en-GB" dirty="0"/>
              <a:t>Put everything into a new dataframe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9C118-5A1A-4148-8DA5-FDF20F8A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4EF6-340D-4C56-B47B-E038DD0B74B3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6626-06A7-477E-B389-A644C255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DB59-DB77-4DE5-AAD8-723CCF0A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28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1F9B-41E8-4F12-85D7-54F6CAEA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Algorithm: Pre-processing and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1E63-B64B-4148-8DC2-57515E51B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 important task in every project is to make sure data is clean and ready to be analysed.</a:t>
            </a:r>
          </a:p>
          <a:p>
            <a:endParaRPr lang="en-GB" dirty="0"/>
          </a:p>
          <a:p>
            <a:r>
              <a:rPr lang="en-GB" dirty="0"/>
              <a:t>Filter the dataframe and reset the indices (removes the missing values)</a:t>
            </a:r>
          </a:p>
          <a:p>
            <a:r>
              <a:rPr lang="en-GB" dirty="0"/>
              <a:t>Dropped the column with the venue </a:t>
            </a:r>
            <a:r>
              <a:rPr lang="en-GB" b="1" dirty="0"/>
              <a:t>name</a:t>
            </a:r>
          </a:p>
          <a:p>
            <a:r>
              <a:rPr lang="en-GB" dirty="0"/>
              <a:t>Check and drop any row with a </a:t>
            </a:r>
            <a:r>
              <a:rPr lang="en-GB" b="1" dirty="0" err="1"/>
              <a:t>NaN</a:t>
            </a:r>
            <a:r>
              <a:rPr lang="en-GB" dirty="0"/>
              <a:t> value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9B369-F346-4BE6-9653-CED1582A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4EF6-340D-4C56-B47B-E038DD0B74B3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0C48-7707-47ED-9D2B-876786FA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C908A-6696-4A87-B492-A093DC6E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36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1BBC-19C4-4E54-B643-0918CA25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Algorithm: one 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9ED95-8DDA-460D-95CC-EA7BB8F54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3734"/>
            <a:ext cx="10668000" cy="1763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order to run K-Means, we have to transform the dataframe into something that the machine could understand.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48B9F-5548-44B9-9CA6-86E92957C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4EF6-340D-4C56-B47B-E038DD0B74B3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4CA55-5CA7-4705-9D44-326A3C1B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AA2F-E179-45D9-BA92-0DF5BF99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9B92C-0CBD-4338-BC29-F45EA7C97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80" y="2485463"/>
            <a:ext cx="6877840" cy="2165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EA8051-9989-4A8B-8F52-CCC290C0A351}"/>
              </a:ext>
            </a:extLst>
          </p:cNvPr>
          <p:cNvSpPr txBox="1"/>
          <p:nvPr/>
        </p:nvSpPr>
        <p:spPr>
          <a:xfrm>
            <a:off x="587229" y="4679845"/>
            <a:ext cx="107665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One hot encoding is a process by which categorical variables are converted into binary variables (0,1)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36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B5AA-7E7A-4CAF-93DF-7740BFE1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Algorithm: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19E91-08C1-4968-BCD3-1E2810B3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After all the preparations we are ready to run </a:t>
            </a:r>
            <a:r>
              <a:rPr lang="en-GB" b="1" dirty="0"/>
              <a:t>k-Means</a:t>
            </a:r>
            <a:r>
              <a:rPr lang="en-GB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9AFF2-36F8-4AB6-8D20-9689F0BE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4EF6-340D-4C56-B47B-E038DD0B74B3}" type="datetime1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C4DAF-FBE2-444F-8BDA-5354F078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Lavinia Saccoccio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43056-16DE-4C60-9266-685B0AB8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7470-8186-4553-B7C4-D2A1CF241F21}" type="slidenum">
              <a:rPr lang="en-GB" smtClean="0"/>
              <a:t>9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FAEC8-2D9B-4CDD-BB8F-3975B8ABEC58}"/>
              </a:ext>
            </a:extLst>
          </p:cNvPr>
          <p:cNvSpPr txBox="1"/>
          <p:nvPr/>
        </p:nvSpPr>
        <p:spPr>
          <a:xfrm>
            <a:off x="7779434" y="2623624"/>
            <a:ext cx="4100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k =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1C4406-F046-48D7-AF5A-0D7AF63E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7690"/>
            <a:ext cx="6754168" cy="1790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0BF4D8-CE7C-444E-B059-3D97F3B50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43" y="4261980"/>
            <a:ext cx="5489383" cy="18516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656000-F52C-42AE-8EC9-968C68C0825E}"/>
              </a:ext>
            </a:extLst>
          </p:cNvPr>
          <p:cNvSpPr txBox="1"/>
          <p:nvPr/>
        </p:nvSpPr>
        <p:spPr>
          <a:xfrm>
            <a:off x="838200" y="4378027"/>
            <a:ext cx="5168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And we obtained a dataframe like this one: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514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429</Words>
  <Application>Microsoft Office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Study of Lausanne’s venues</vt:lpstr>
      <vt:lpstr>Overview</vt:lpstr>
      <vt:lpstr>Introduction</vt:lpstr>
      <vt:lpstr>Main libraries used</vt:lpstr>
      <vt:lpstr>How does k-Means work</vt:lpstr>
      <vt:lpstr>The Algorithm: Foursquare API</vt:lpstr>
      <vt:lpstr>The Algorithm: Pre-processing and cleaning </vt:lpstr>
      <vt:lpstr>The Algorithm: one hot encoding</vt:lpstr>
      <vt:lpstr>The Algorithm: k-Means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Lavinia Saccoccio</dc:creator>
  <cp:lastModifiedBy>Lavinia Saccoccio</cp:lastModifiedBy>
  <cp:revision>58</cp:revision>
  <dcterms:created xsi:type="dcterms:W3CDTF">2020-10-27T12:09:41Z</dcterms:created>
  <dcterms:modified xsi:type="dcterms:W3CDTF">2020-11-10T16:25:16Z</dcterms:modified>
</cp:coreProperties>
</file>